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4"/>
  </p:sldMasterIdLst>
  <p:notesMasterIdLst>
    <p:notesMasterId r:id="rId20"/>
  </p:notesMasterIdLst>
  <p:sldIdLst>
    <p:sldId id="365" r:id="rId5"/>
    <p:sldId id="378" r:id="rId6"/>
    <p:sldId id="329" r:id="rId7"/>
    <p:sldId id="377" r:id="rId8"/>
    <p:sldId id="379" r:id="rId9"/>
    <p:sldId id="380" r:id="rId10"/>
    <p:sldId id="381" r:id="rId11"/>
    <p:sldId id="382" r:id="rId12"/>
    <p:sldId id="331" r:id="rId13"/>
    <p:sldId id="383" r:id="rId14"/>
    <p:sldId id="384" r:id="rId15"/>
    <p:sldId id="385" r:id="rId16"/>
    <p:sldId id="386" r:id="rId17"/>
    <p:sldId id="387" r:id="rId18"/>
    <p:sldId id="333" r:id="rId19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CCCCC"/>
    <a:srgbClr val="FFF5A2"/>
    <a:srgbClr val="FFF173"/>
    <a:srgbClr val="999999"/>
    <a:srgbClr val="666666"/>
    <a:srgbClr val="000000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27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4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cimento Eduardo G" userId="b83d75c0-7c8c-4afe-b60e-7e82155fe042" providerId="ADAL" clId="{0C346905-0DB4-46BE-9DE0-11D01C9221DA}"/>
    <pc:docChg chg="modMainMaster">
      <pc:chgData name="Nascimento Eduardo G" userId="b83d75c0-7c8c-4afe-b60e-7e82155fe042" providerId="ADAL" clId="{0C346905-0DB4-46BE-9DE0-11D01C9221DA}" dt="2022-06-29T01:15:04.235" v="52" actId="20577"/>
      <pc:docMkLst>
        <pc:docMk/>
      </pc:docMkLst>
      <pc:sldMasterChg chg="modSp mod">
        <pc:chgData name="Nascimento Eduardo G" userId="b83d75c0-7c8c-4afe-b60e-7e82155fe042" providerId="ADAL" clId="{0C346905-0DB4-46BE-9DE0-11D01C9221DA}" dt="2022-06-29T01:15:04.235" v="52" actId="20577"/>
        <pc:sldMasterMkLst>
          <pc:docMk/>
          <pc:sldMasterMk cId="0" sldId="2147483653"/>
        </pc:sldMasterMkLst>
        <pc:spChg chg="mod">
          <ac:chgData name="Nascimento Eduardo G" userId="b83d75c0-7c8c-4afe-b60e-7e82155fe042" providerId="ADAL" clId="{0C346905-0DB4-46BE-9DE0-11D01C9221DA}" dt="2022-06-29T01:15:04.235" v="52" actId="20577"/>
          <ac:spMkLst>
            <pc:docMk/>
            <pc:sldMasterMk cId="0" sldId="2147483653"/>
            <ac:spMk id="15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fld id="{F00EBA6F-7B3C-40A0-A697-58A8078237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244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nd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916353"/>
            <a:ext cx="7661275" cy="455247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139825" y="463549"/>
            <a:ext cx="7661275" cy="431801"/>
          </a:xfrm>
        </p:spPr>
        <p:txBody>
          <a:bodyPr>
            <a:normAutofit/>
          </a:bodyPr>
          <a:lstStyle>
            <a:lvl1pPr algn="l">
              <a:lnSpc>
                <a:spcPts val="2600"/>
              </a:lnSpc>
              <a:defRPr sz="2600" spc="4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2274" y="254889"/>
            <a:ext cx="2876551" cy="11551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35FE99-D4EE-0304-397B-73B6682D1D0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61" b="18909"/>
          <a:stretch/>
        </p:blipFill>
        <p:spPr bwMode="auto">
          <a:xfrm>
            <a:off x="0" y="1552182"/>
            <a:ext cx="12188825" cy="53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eme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14414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0" y="3206750"/>
            <a:ext cx="12188825" cy="31940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00200"/>
            <a:ext cx="4127500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368800" y="1600200"/>
            <a:ext cx="3441700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45450" y="1600200"/>
            <a:ext cx="4143375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69925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/>
          </p:nvPr>
        </p:nvSpPr>
        <p:spPr>
          <a:xfrm>
            <a:off x="4368799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8045450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5407025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5407025" cy="4641850"/>
          </a:xfrm>
        </p:spPr>
        <p:txBody>
          <a:bodyPr/>
          <a:lstStyle>
            <a:lvl1pPr>
              <a:spcBef>
                <a:spcPts val="1200"/>
              </a:spcBef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139825" y="822324"/>
            <a:ext cx="5407025" cy="5492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0"/>
            <a:ext cx="5413374" cy="29781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775451" y="3200400"/>
            <a:ext cx="5413374" cy="32004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775451" y="1600200"/>
            <a:ext cx="5413374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0" y="1600200"/>
            <a:ext cx="6546850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-1" y="1600200"/>
            <a:ext cx="7673975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7902576" y="1600200"/>
            <a:ext cx="4286248" cy="20320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7902575" y="3860800"/>
            <a:ext cx="4286249" cy="25400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139825" y="1606551"/>
            <a:ext cx="9915524" cy="4571999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 algn="ctr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here.</a:t>
            </a:r>
          </a:p>
          <a:p>
            <a:endParaRPr lang="en-US" dirty="0"/>
          </a:p>
          <a:p>
            <a:r>
              <a:rPr lang="en-US" dirty="0"/>
              <a:t>Tips: Charts should not fill the slide.</a:t>
            </a:r>
          </a:p>
          <a:p>
            <a:r>
              <a:rPr lang="en-US" dirty="0"/>
              <a:t>Leave space around charts to make them</a:t>
            </a:r>
            <a:br>
              <a:rPr lang="en-US" dirty="0"/>
            </a:br>
            <a:r>
              <a:rPr lang="en-US" dirty="0"/>
              <a:t>more comfortable to read.</a:t>
            </a:r>
          </a:p>
          <a:p>
            <a:r>
              <a:rPr lang="en-US" dirty="0"/>
              <a:t>Don’t extend charts beyond this box.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39825" y="1606550"/>
            <a:ext cx="8788400" cy="1470025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4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39825" y="3121025"/>
            <a:ext cx="8788400" cy="1685925"/>
          </a:xfr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sp>
        <p:nvSpPr>
          <p:cNvPr id="5" name="Content Placeholder 20"/>
          <p:cNvSpPr>
            <a:spLocks noGrp="1"/>
          </p:cNvSpPr>
          <p:nvPr>
            <p:ph sz="quarter" idx="12" hasCustomPrompt="1"/>
          </p:nvPr>
        </p:nvSpPr>
        <p:spPr>
          <a:xfrm>
            <a:off x="908050" y="-1"/>
            <a:ext cx="3616323" cy="685754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/>
          <a:lstStyle/>
          <a:p>
            <a:pPr lvl="0"/>
            <a:r>
              <a:rPr lang="en-US" dirty="0"/>
              <a:t>  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39825" y="638175"/>
            <a:ext cx="3152775" cy="39687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2000" b="0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JUMP 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39825" y="3133725"/>
            <a:ext cx="3152775" cy="3044825"/>
          </a:xfr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1139825" y="1504950"/>
            <a:ext cx="3152775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0" i="0" cap="none" spc="4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kern="0" dirty="0">
                <a:solidFill>
                  <a:schemeClr val="accent1"/>
                </a:solidFill>
              </a:rPr>
              <a:t>An option for divider slides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_Green and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189" y="2266638"/>
            <a:ext cx="6178296" cy="18989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8788401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4641850"/>
          </a:xfrm>
        </p:spPr>
        <p:txBody>
          <a:bodyPr/>
          <a:lstStyle>
            <a:lvl1pPr>
              <a:defRPr sz="2000" baseline="0"/>
            </a:lvl1pPr>
            <a:lvl2pPr>
              <a:defRPr sz="2000" baseline="0"/>
            </a:lvl2pPr>
            <a:lvl3pPr indent="-201168">
              <a:defRPr sz="2000" baseline="0"/>
            </a:lvl3pPr>
            <a:lvl4pPr indent="-228600">
              <a:defRPr sz="2000" baseline="0"/>
            </a:lvl4pPr>
            <a:lvl5pPr indent="-201168"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 with Bol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marR="0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.AppleSystemUIFont" charset="-120"/>
              <a:buChar char="–"/>
              <a:tabLst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28600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4283075" cy="46418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5648325" y="1536700"/>
            <a:ext cx="4279900" cy="46418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Bol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8788401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4283075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5648326" y="1536700"/>
            <a:ext cx="4279900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2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-1" y="1600200"/>
            <a:ext cx="12188825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5407025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5407025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5407025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0"/>
            <a:ext cx="5413374" cy="64008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Sma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4" y="1536700"/>
            <a:ext cx="5407026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1600200"/>
            <a:ext cx="5413374" cy="29654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photo, video</a:t>
            </a:r>
            <a:br>
              <a:rPr lang="en-US" dirty="0"/>
            </a:br>
            <a:r>
              <a:rPr lang="en-US" dirty="0"/>
              <a:t>or other graphic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9825" y="396875"/>
            <a:ext cx="99155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39825" y="1543050"/>
            <a:ext cx="99155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atin typeface="Verdana"/>
              <a:cs typeface="Verdana"/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1487978" y="6477000"/>
            <a:ext cx="5557348" cy="27622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ern="400" spc="50" baseline="0">
                <a:solidFill>
                  <a:srgbClr val="666666"/>
                </a:solidFill>
              </a:defRPr>
            </a:lvl1pPr>
          </a:lstStyle>
          <a:p>
            <a:pPr marL="0" marR="0" lvl="0" indent="0" algn="l" defTabSz="4572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400" cap="none" spc="51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John Deere | Field Boundary Detection using Unsupervised Learning | Date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9825" y="6477000"/>
            <a:ext cx="348153" cy="27622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ern="400" spc="50" baseline="0">
                <a:solidFill>
                  <a:srgbClr val="666666"/>
                </a:solidFill>
              </a:defRPr>
            </a:lvl1pPr>
          </a:lstStyle>
          <a:p>
            <a:pPr marL="0" marR="0" lvl="0" indent="0" algn="l" defTabSz="4572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4AB324-2015-404C-B61B-562C7B72081B}" type="slidenum">
              <a:rPr kumimoji="0" lang="en-US" sz="1000" b="0" i="0" u="none" strike="noStrike" kern="400" cap="none" spc="51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400" cap="none" spc="51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MSIPCMContentMarking" descr="{&quot;HashCode&quot;:-1763600996,&quot;Placement&quot;:&quot;Footer&quot;,&quot;Top&quot;:519.343,&quot;Left&quot;:881.560364,&quot;SlideWidth&quot;:959,&quot;SlideHeight&quot;:540}">
            <a:extLst>
              <a:ext uri="{FF2B5EF4-FFF2-40B4-BE49-F238E27FC236}">
                <a16:creationId xmlns:a16="http://schemas.microsoft.com/office/drawing/2014/main" id="{B968B9C4-7081-3DA5-6EC3-3A525778AC69}"/>
              </a:ext>
            </a:extLst>
          </p:cNvPr>
          <p:cNvSpPr txBox="1"/>
          <p:nvPr userDrawn="1"/>
        </p:nvSpPr>
        <p:spPr>
          <a:xfrm>
            <a:off x="11195817" y="6595656"/>
            <a:ext cx="99300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pt-BR" sz="1000" b="0" spc="40">
                <a:solidFill>
                  <a:srgbClr val="FF0000"/>
                </a:solidFill>
                <a:latin typeface="Calibri" panose="020F0502020204030204" pitchFamily="34" charset="0"/>
              </a:rPr>
              <a:t>Company Use</a:t>
            </a:r>
            <a:endParaRPr lang="pt-BR" sz="1000" b="0" spc="40" dirty="0" err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59" r:id="rId2"/>
    <p:sldLayoutId id="2147483723" r:id="rId3"/>
    <p:sldLayoutId id="2147483709" r:id="rId4"/>
    <p:sldLayoutId id="2147483661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1" r:id="rId16"/>
    <p:sldLayoutId id="2147483698" r:id="rId17"/>
    <p:sldLayoutId id="2147483720" r:id="rId18"/>
    <p:sldLayoutId id="2147483724" r:id="rId19"/>
  </p:sldLayoutIdLst>
  <p:hf hd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 b="1" i="0" spc="40" baseline="0">
          <a:solidFill>
            <a:schemeClr val="accent1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SzPct val="85000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341313" indent="-227013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Verdana" pitchFamily="34" charset="0"/>
        <a:buChar char="–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82625" indent="-227013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Arial" pitchFamily="34" charset="0"/>
        <a:buChar char="•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68375" indent="-171450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Verdana" pitchFamily="34" charset="0"/>
        <a:buChar char="–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254125" indent="-171450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Arial" pitchFamily="34" charset="0"/>
        <a:buChar char="•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7113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6pPr>
      <a:lvl7pPr marL="21685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7pPr>
      <a:lvl8pPr marL="26257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8pPr>
      <a:lvl9pPr marL="30829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20" userDrawn="1">
          <p15:clr>
            <a:srgbClr val="F26B43"/>
          </p15:clr>
        </p15:guide>
        <p15:guide id="2" pos="718" userDrawn="1">
          <p15:clr>
            <a:srgbClr val="F26B43"/>
          </p15:clr>
        </p15:guide>
        <p15:guide id="3" pos="1284" userDrawn="1">
          <p15:clr>
            <a:srgbClr val="F26B43"/>
          </p15:clr>
        </p15:guide>
        <p15:guide id="4" pos="1430" userDrawn="1">
          <p15:clr>
            <a:srgbClr val="F26B43"/>
          </p15:clr>
        </p15:guide>
        <p15:guide id="5" pos="1994" userDrawn="1">
          <p15:clr>
            <a:srgbClr val="F26B43"/>
          </p15:clr>
        </p15:guide>
        <p15:guide id="6" pos="2140" userDrawn="1">
          <p15:clr>
            <a:srgbClr val="F26B43"/>
          </p15:clr>
        </p15:guide>
        <p15:guide id="7" pos="2704" userDrawn="1">
          <p15:clr>
            <a:srgbClr val="F26B43"/>
          </p15:clr>
        </p15:guide>
        <p15:guide id="8" pos="3416" userDrawn="1">
          <p15:clr>
            <a:srgbClr val="F26B43"/>
          </p15:clr>
        </p15:guide>
        <p15:guide id="9" pos="3558" userDrawn="1">
          <p15:clr>
            <a:srgbClr val="F26B43"/>
          </p15:clr>
        </p15:guide>
        <p15:guide id="10" pos="2850" userDrawn="1">
          <p15:clr>
            <a:srgbClr val="F26B43"/>
          </p15:clr>
        </p15:guide>
        <p15:guide id="11" pos="4124" userDrawn="1">
          <p15:clr>
            <a:srgbClr val="F26B43"/>
          </p15:clr>
        </p15:guide>
        <p15:guide id="12" pos="4268" userDrawn="1">
          <p15:clr>
            <a:srgbClr val="F26B43"/>
          </p15:clr>
        </p15:guide>
        <p15:guide id="13" pos="4834" userDrawn="1">
          <p15:clr>
            <a:srgbClr val="F26B43"/>
          </p15:clr>
        </p15:guide>
        <p15:guide id="14" pos="4978" userDrawn="1">
          <p15:clr>
            <a:srgbClr val="F26B43"/>
          </p15:clr>
        </p15:guide>
        <p15:guide id="15" pos="5544" userDrawn="1">
          <p15:clr>
            <a:srgbClr val="F26B43"/>
          </p15:clr>
        </p15:guide>
        <p15:guide id="16" pos="5688" userDrawn="1">
          <p15:clr>
            <a:srgbClr val="F26B43"/>
          </p15:clr>
        </p15:guide>
        <p15:guide id="17" pos="6254" userDrawn="1">
          <p15:clr>
            <a:srgbClr val="F26B43"/>
          </p15:clr>
        </p15:guide>
        <p15:guide id="18" pos="6398" userDrawn="1">
          <p15:clr>
            <a:srgbClr val="F26B43"/>
          </p15:clr>
        </p15:guide>
        <p15:guide id="19" pos="7678" userDrawn="1">
          <p15:clr>
            <a:srgbClr val="F26B43"/>
          </p15:clr>
        </p15:guide>
        <p15:guide id="20" orient="horz" pos="1876" userDrawn="1">
          <p15:clr>
            <a:srgbClr val="F26B43"/>
          </p15:clr>
        </p15:guide>
        <p15:guide id="21" orient="horz" pos="1012" userDrawn="1">
          <p15:clr>
            <a:srgbClr val="F26B43"/>
          </p15:clr>
        </p15:guide>
        <p15:guide id="22" orient="horz" pos="864" userDrawn="1">
          <p15:clr>
            <a:srgbClr val="F26B43"/>
          </p15:clr>
        </p15:guide>
        <p15:guide id="23" orient="horz" pos="692" userDrawn="1">
          <p15:clr>
            <a:srgbClr val="F26B43"/>
          </p15:clr>
        </p15:guide>
        <p15:guide id="24" orient="horz" pos="564" userDrawn="1">
          <p15:clr>
            <a:srgbClr val="F26B43"/>
          </p15:clr>
        </p15:guide>
        <p15:guide id="25" orient="horz" pos="442" userDrawn="1">
          <p15:clr>
            <a:srgbClr val="F26B43"/>
          </p15:clr>
        </p15:guide>
        <p15:guide id="26" orient="horz" pos="292" userDrawn="1">
          <p15:clr>
            <a:srgbClr val="F26B43"/>
          </p15:clr>
        </p15:guide>
        <p15:guide id="27" orient="horz" pos="2884" userDrawn="1">
          <p15:clr>
            <a:srgbClr val="F26B43"/>
          </p15:clr>
        </p15:guide>
        <p15:guide id="28" orient="horz" pos="3028" userDrawn="1">
          <p15:clr>
            <a:srgbClr val="F26B43"/>
          </p15:clr>
        </p15:guide>
        <p15:guide id="29" orient="horz" pos="3892" userDrawn="1">
          <p15:clr>
            <a:srgbClr val="F26B43"/>
          </p15:clr>
        </p15:guide>
        <p15:guide id="30" orient="horz" pos="4262" userDrawn="1">
          <p15:clr>
            <a:srgbClr val="F26B43"/>
          </p15:clr>
        </p15:guide>
        <p15:guide id="31" orient="horz" pos="4030" userDrawn="1">
          <p15:clr>
            <a:srgbClr val="F26B43"/>
          </p15:clr>
        </p15:guide>
        <p15:guide id="32" orient="horz" pos="4086" userDrawn="1">
          <p15:clr>
            <a:srgbClr val="F26B43"/>
          </p15:clr>
        </p15:guide>
        <p15:guide id="33" pos="69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deere.com/en89912/FieldBoundaryDetectionUnsupervised" TargetMode="External"/><Relationship Id="rId2" Type="http://schemas.openxmlformats.org/officeDocument/2006/relationships/hyperlink" Target="s3://jd-us01-isg-analytics-data-bricks/user/jj99886/s2_search_orders_crops/seeding_harvest_join_USandCA_26_h12_backup_old.parquet/seeding_harvest_join_USandCA_26_h12.parquet/hexes_with_pixels_s2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Experiments using DBSCAN Unsupervised Learning and H3 hexes</a:t>
            </a:r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Field Boundary Detection</a:t>
            </a:r>
          </a:p>
        </p:txBody>
      </p:sp>
    </p:spTree>
    <p:extLst>
      <p:ext uri="{BB962C8B-B14F-4D97-AF65-F5344CB8AC3E}">
        <p14:creationId xmlns:p14="http://schemas.microsoft.com/office/powerpoint/2010/main" val="133572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79968" y="396875"/>
            <a:ext cx="11280186" cy="498475"/>
          </a:xfrm>
        </p:spPr>
        <p:txBody>
          <a:bodyPr/>
          <a:lstStyle/>
          <a:p>
            <a:r>
              <a:rPr lang="en-US" dirty="0"/>
              <a:t>Metric: </a:t>
            </a:r>
            <a:r>
              <a:rPr lang="en-US" b="0" dirty="0"/>
              <a:t>Euclidean </a:t>
            </a:r>
            <a:r>
              <a:rPr lang="en-US" dirty="0"/>
              <a:t>Distance: </a:t>
            </a:r>
            <a:r>
              <a:rPr lang="en-US" b="0" dirty="0"/>
              <a:t>300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EFD522-E6F7-9EEA-B096-AA7905C7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843" y="3734065"/>
            <a:ext cx="1819158" cy="2510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7119C-BD26-A36D-CB3F-C82960A4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72" y="1047417"/>
            <a:ext cx="3610479" cy="2429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73B7D9-DFA2-6299-78F4-C70C387E5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18" y="1248505"/>
            <a:ext cx="2829195" cy="45620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0A78B-A700-BA0A-3A40-21DA469AB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83" y="968161"/>
            <a:ext cx="2310711" cy="2998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BDEB2-C232-ED59-7888-2ABD3C75F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335" y="806968"/>
            <a:ext cx="1795666" cy="3321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CCD7B6-7D87-80F6-33E2-E3C5F122C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547" y="4251079"/>
            <a:ext cx="2688652" cy="203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79968" y="396875"/>
            <a:ext cx="11280186" cy="498475"/>
          </a:xfrm>
        </p:spPr>
        <p:txBody>
          <a:bodyPr/>
          <a:lstStyle/>
          <a:p>
            <a:r>
              <a:rPr lang="en-US" dirty="0"/>
              <a:t>Metric: </a:t>
            </a:r>
            <a:r>
              <a:rPr lang="en-US" b="0" dirty="0"/>
              <a:t>Euclidean </a:t>
            </a:r>
            <a:r>
              <a:rPr lang="en-US" dirty="0"/>
              <a:t>Distance: </a:t>
            </a:r>
            <a:r>
              <a:rPr lang="en-US" b="0" dirty="0"/>
              <a:t>250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04FDBC-D726-0AFB-168E-C2A0322E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501" y="3691674"/>
            <a:ext cx="1903936" cy="2553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511CE-00D2-AC69-60CA-6C4FB445C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755" y="999784"/>
            <a:ext cx="3648348" cy="2572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50C930-E2E7-9B94-C176-5E9F04E85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66" y="1020152"/>
            <a:ext cx="2724530" cy="50654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1C6220-0432-48D9-D90F-50C97D73F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355" y="903360"/>
            <a:ext cx="2110479" cy="31461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998B0B-BF17-3BEE-8CE0-028BBB774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622" y="908330"/>
            <a:ext cx="2283694" cy="31516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CF35B8-4392-BDC8-96B5-2015264DF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3824" y="4171334"/>
            <a:ext cx="2824970" cy="20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48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79968" y="396875"/>
            <a:ext cx="11280186" cy="498475"/>
          </a:xfrm>
        </p:spPr>
        <p:txBody>
          <a:bodyPr/>
          <a:lstStyle/>
          <a:p>
            <a:r>
              <a:rPr lang="en-US" dirty="0"/>
              <a:t>Metric: </a:t>
            </a:r>
            <a:r>
              <a:rPr lang="en-US" b="0" dirty="0"/>
              <a:t>Euclidean </a:t>
            </a:r>
            <a:r>
              <a:rPr lang="en-US" dirty="0"/>
              <a:t>Distance: </a:t>
            </a:r>
            <a:r>
              <a:rPr lang="en-US" b="0" dirty="0"/>
              <a:t>200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78837-87E6-4AEA-B201-002AA2D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770" y="3740047"/>
            <a:ext cx="2073307" cy="2500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B5F48-DBD4-21E3-7896-77A7FC63C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05" y="998418"/>
            <a:ext cx="3184769" cy="2622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8FDEDB-05A3-F892-045B-795ECE723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26" y="1047417"/>
            <a:ext cx="2668481" cy="4699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C0DEE7-935A-B2B1-DCE1-AA5B43083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089" y="882317"/>
            <a:ext cx="1870123" cy="3138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09D2C4-7866-83D3-5395-53362E747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84" y="882318"/>
            <a:ext cx="2448566" cy="31640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F9D1AE-5C33-882B-D6A8-D7DEBECDE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754" y="4247927"/>
            <a:ext cx="2711842" cy="199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5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79968" y="396875"/>
            <a:ext cx="11280186" cy="498475"/>
          </a:xfrm>
        </p:spPr>
        <p:txBody>
          <a:bodyPr/>
          <a:lstStyle/>
          <a:p>
            <a:r>
              <a:rPr lang="en-US" dirty="0"/>
              <a:t>Metric: </a:t>
            </a:r>
            <a:r>
              <a:rPr lang="en-US" b="0" dirty="0"/>
              <a:t>Euclidean </a:t>
            </a:r>
            <a:r>
              <a:rPr lang="en-US" dirty="0"/>
              <a:t>Distance: </a:t>
            </a:r>
            <a:r>
              <a:rPr lang="en-US" b="0" dirty="0"/>
              <a:t>150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DD61D9-4CBF-5BD4-4F76-DA00FB0B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771" y="3700209"/>
            <a:ext cx="1827230" cy="2544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7B984B-145D-8D7C-6B2E-4BAE180C6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571" y="1053166"/>
            <a:ext cx="3463251" cy="2518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26B5E6-4855-3751-2A4C-F834058C4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58" y="1047417"/>
            <a:ext cx="2596428" cy="4763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29F24F-85AD-778D-5706-F9BE138F4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83" y="885470"/>
            <a:ext cx="2381886" cy="3090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F91462-3D77-4CB8-CC47-50B7BF92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0721" y="885470"/>
            <a:ext cx="1903934" cy="32415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1E8923-0161-E95A-3FBE-E4C9540DA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546" y="4220671"/>
            <a:ext cx="2766395" cy="20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0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39825" y="1536700"/>
            <a:ext cx="9698751" cy="46418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</a:rPr>
              <a:t>Even machine learning methods based only on the average values of sentinel 2 maps resulted in interesting / promising results to detect crop fields.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</a:rPr>
              <a:t>With the right hyperparameters it was possible to group in different clusters the hexes inside field from hexes in the border, specially those with greater portion outside the field.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</a:rPr>
              <a:t>Cosine similarity and Euclidean Distance produced equivalent results as metrics for DBSCAN.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</a:rPr>
              <a:t>No numeric evaluation of accuracy was produced during this quick exploratory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</a:rPr>
              <a:t>Self-supervised methods using this data to train MLP / CNN models should produce even better results given their better suitability to the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a typeface="ヒラギノ角ゴ Pro W3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306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Description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39825" y="1536700"/>
            <a:ext cx="9698751" cy="46418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</a:rPr>
              <a:t>Datasets extracted from fields in L3 hex 832600fffffffff from the S3 bucket in this </a:t>
            </a: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  <a:hlinkClick r:id="rId2"/>
              </a:rPr>
              <a:t>link</a:t>
            </a: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</a:rPr>
              <a:t>Numeric values / Vectors based on Sentinel 2 band values from B01 to B12.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</a:rPr>
              <a:t>Clustering using DBSCAN with two different metrics: Euclidean Distance and Cosine Similarity.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</a:rPr>
              <a:t>Source Code available at </a:t>
            </a:r>
            <a:r>
              <a:rPr lang="en-US" b="0" dirty="0">
                <a:solidFill>
                  <a:srgbClr val="000000"/>
                </a:solidFill>
                <a:ea typeface="ヒラギノ角ゴ Pro W3" pitchFamily="-97" charset="-128"/>
                <a:hlinkClick r:id="rId3"/>
              </a:rPr>
              <a:t>https://github.deere.com/en89912/FieldBoundaryDetectionUnsupervised </a:t>
            </a:r>
            <a:endParaRPr lang="en-US" b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 of the methods followed to obtain further listed results</a:t>
            </a:r>
          </a:p>
        </p:txBody>
      </p:sp>
    </p:spTree>
    <p:extLst>
      <p:ext uri="{BB962C8B-B14F-4D97-AF65-F5344CB8AC3E}">
        <p14:creationId xmlns:p14="http://schemas.microsoft.com/office/powerpoint/2010/main" val="65864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Metric: Cosine Similarity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79968" y="396875"/>
            <a:ext cx="11280186" cy="498475"/>
          </a:xfrm>
        </p:spPr>
        <p:txBody>
          <a:bodyPr/>
          <a:lstStyle/>
          <a:p>
            <a:r>
              <a:rPr lang="en-US" dirty="0"/>
              <a:t>Metric: </a:t>
            </a:r>
            <a:r>
              <a:rPr lang="en-US" b="0" dirty="0"/>
              <a:t>Cosine </a:t>
            </a:r>
            <a:r>
              <a:rPr lang="en-US" dirty="0"/>
              <a:t>Similarity: </a:t>
            </a:r>
            <a:r>
              <a:rPr lang="en-US" b="0" dirty="0"/>
              <a:t>0.004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1FCF5-923E-9C34-A3AD-F24125627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45" y="999784"/>
            <a:ext cx="3419952" cy="2619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477C6-3B3A-2BF4-86F1-F6414BE52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09" y="3720538"/>
            <a:ext cx="2088055" cy="2524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CCC06-6F1A-BAB0-0A70-0B5F420F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8" y="999784"/>
            <a:ext cx="2762636" cy="4991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D9E58-6DB8-D82C-F621-8DF4A9DED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83" y="885470"/>
            <a:ext cx="2461592" cy="3164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7DBD7A-9EAB-F3CB-2D8B-50D4753D2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141" y="900151"/>
            <a:ext cx="1859013" cy="3164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56336-0380-12E1-23E1-E6DFE5965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1270" y="4261544"/>
            <a:ext cx="2770774" cy="20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79968" y="396875"/>
            <a:ext cx="11280186" cy="498475"/>
          </a:xfrm>
        </p:spPr>
        <p:txBody>
          <a:bodyPr/>
          <a:lstStyle/>
          <a:p>
            <a:r>
              <a:rPr lang="en-US" dirty="0"/>
              <a:t>Metric: </a:t>
            </a:r>
            <a:r>
              <a:rPr lang="en-US" b="0" dirty="0"/>
              <a:t>Cosine </a:t>
            </a:r>
            <a:r>
              <a:rPr lang="en-US" dirty="0"/>
              <a:t>Similarity: </a:t>
            </a:r>
            <a:r>
              <a:rPr lang="en-US" b="0" dirty="0"/>
              <a:t>0.003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71A15-FBAB-83B5-F02B-8BA0A646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03" y="1047417"/>
            <a:ext cx="2638793" cy="47631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A1E74D-EC9B-AABA-CD49-5300C61C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45" y="1047417"/>
            <a:ext cx="3505689" cy="2524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95C07C-D8A4-B62B-E7F0-B0FE3D615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770" y="3720538"/>
            <a:ext cx="1903935" cy="2524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DD051E-4804-8C79-E724-056E1D1A6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83" y="885470"/>
            <a:ext cx="2331703" cy="31640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4307A6-6263-5DBA-E82F-E969807C0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0721" y="885470"/>
            <a:ext cx="1970266" cy="31640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B77A7B-840F-09E5-4414-7701AB14F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448" y="4251080"/>
            <a:ext cx="2446021" cy="19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79968" y="396875"/>
            <a:ext cx="11280186" cy="498475"/>
          </a:xfrm>
        </p:spPr>
        <p:txBody>
          <a:bodyPr/>
          <a:lstStyle/>
          <a:p>
            <a:r>
              <a:rPr lang="en-US" dirty="0"/>
              <a:t>Metric: </a:t>
            </a:r>
            <a:r>
              <a:rPr lang="en-US" b="0" dirty="0"/>
              <a:t>Cosine </a:t>
            </a:r>
            <a:r>
              <a:rPr lang="en-US" dirty="0"/>
              <a:t>Similarity: </a:t>
            </a:r>
            <a:r>
              <a:rPr lang="en-US" b="0" dirty="0"/>
              <a:t>0.002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FE1694-587C-6536-8ED2-37320D07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33" y="3654799"/>
            <a:ext cx="1999812" cy="2524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FC68DA-D3FB-C6C2-8090-D16561AC1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41" y="885470"/>
            <a:ext cx="3400316" cy="2524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716EB-A348-6395-99A9-1D7072B2F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21" y="1047417"/>
            <a:ext cx="2648246" cy="47631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2D28D1-6CFB-507B-D0D5-2C0C18B76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183" y="885471"/>
            <a:ext cx="2291807" cy="31640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2BD72C-7587-6462-63A2-42758C2B0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335" y="752201"/>
            <a:ext cx="1737079" cy="33980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626E77-F816-8476-E175-7EC177D6E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169" y="4251078"/>
            <a:ext cx="2685042" cy="20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9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79968" y="396875"/>
            <a:ext cx="11280186" cy="498475"/>
          </a:xfrm>
        </p:spPr>
        <p:txBody>
          <a:bodyPr/>
          <a:lstStyle/>
          <a:p>
            <a:r>
              <a:rPr lang="en-US" dirty="0"/>
              <a:t>Metric: </a:t>
            </a:r>
            <a:r>
              <a:rPr lang="en-US" b="0" dirty="0"/>
              <a:t>Cosine </a:t>
            </a:r>
            <a:r>
              <a:rPr lang="en-US" dirty="0"/>
              <a:t>Similarity: </a:t>
            </a:r>
            <a:r>
              <a:rPr lang="en-US" b="0" dirty="0"/>
              <a:t>0.001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87FF7F-C8C6-303A-E307-F4F939BF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5" y="1129813"/>
            <a:ext cx="2717221" cy="4598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9B7F6-C6C2-314F-DCAA-10E630C7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45" y="1047417"/>
            <a:ext cx="3505689" cy="2514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8FB1A-44DB-4C2E-D2AA-C83BFB65E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770" y="3738127"/>
            <a:ext cx="1903935" cy="2440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866AA8-C06E-799C-E292-72E0BD06A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811" y="885470"/>
            <a:ext cx="1767399" cy="31640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D21EFE-0538-14B1-A90A-BEF248C70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114" y="4251079"/>
            <a:ext cx="2469355" cy="1980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F2D8C7-5675-CD64-C62E-2BBEC7C45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83" y="939438"/>
            <a:ext cx="2469355" cy="30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5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79968" y="396875"/>
            <a:ext cx="11280186" cy="498475"/>
          </a:xfrm>
        </p:spPr>
        <p:txBody>
          <a:bodyPr/>
          <a:lstStyle/>
          <a:p>
            <a:r>
              <a:rPr lang="en-US" dirty="0"/>
              <a:t>Metric: </a:t>
            </a:r>
            <a:r>
              <a:rPr lang="en-US" b="0" dirty="0"/>
              <a:t>Cosine </a:t>
            </a:r>
            <a:r>
              <a:rPr lang="en-US" dirty="0"/>
              <a:t>Similarity: </a:t>
            </a:r>
            <a:r>
              <a:rPr lang="en-US" b="0" dirty="0"/>
              <a:t>0.0005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16ADB3-5AF0-12B2-F3AC-67476A21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839" y="1112713"/>
            <a:ext cx="3642509" cy="2459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95876-7E16-41BB-9B93-4B9C55921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65" y="3720538"/>
            <a:ext cx="2088148" cy="2524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3F61F9-7B60-1403-96F2-AA9A510BB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4" y="1047417"/>
            <a:ext cx="2582149" cy="47861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F7F48D-6DE0-8EEB-AFC1-EE17E82B1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376" y="885470"/>
            <a:ext cx="2490821" cy="31640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FD0D5B-ED1C-46DA-B41C-1C0CE7875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515" y="885470"/>
            <a:ext cx="1720069" cy="32419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B2499A-48B4-2011-9B1F-6ACDC3153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602" y="4328975"/>
            <a:ext cx="2615368" cy="19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Metric: Euclidean Distance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hn Deere Masterslide">
  <a:themeElements>
    <a:clrScheme name="jd_ppt_greenyellow_template 1">
      <a:dk1>
        <a:srgbClr val="000000"/>
      </a:dk1>
      <a:lt1>
        <a:srgbClr val="FFFFFF"/>
      </a:lt1>
      <a:dk2>
        <a:srgbClr val="BAB796"/>
      </a:dk2>
      <a:lt2>
        <a:srgbClr val="D9DBC3"/>
      </a:lt2>
      <a:accent1>
        <a:srgbClr val="367C2B"/>
      </a:accent1>
      <a:accent2>
        <a:srgbClr val="FFDE00"/>
      </a:accent2>
      <a:accent3>
        <a:srgbClr val="19581D"/>
      </a:accent3>
      <a:accent4>
        <a:srgbClr val="A3AE57"/>
      </a:accent4>
      <a:accent5>
        <a:srgbClr val="695B37"/>
      </a:accent5>
      <a:accent6>
        <a:srgbClr val="F1A800"/>
      </a:accent6>
      <a:hlink>
        <a:srgbClr val="367C2B"/>
      </a:hlink>
      <a:folHlink>
        <a:srgbClr val="666666"/>
      </a:folHlink>
    </a:clrScheme>
    <a:fontScheme name="jd_ppt_blackyellow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0000"/>
          </a:lnSpc>
          <a:spcAft>
            <a:spcPts val="900"/>
          </a:spcAft>
          <a:defRPr sz="2000" b="0" spc="40" dirty="0" smtClean="0">
            <a:solidFill>
              <a:srgbClr val="000000"/>
            </a:solidFill>
            <a:latin typeface="Arial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Aft>
            <a:spcPts val="900"/>
          </a:spcAft>
          <a:defRPr sz="2000" b="0" spc="40" dirty="0" err="1" smtClean="0">
            <a:solidFill>
              <a:srgbClr val="000000"/>
            </a:solidFill>
            <a:latin typeface="Arial" charset="0"/>
          </a:defRPr>
        </a:defPPr>
      </a:lstStyle>
    </a:txDef>
  </a:objectDefaults>
  <a:extraClrSchemeLst>
    <a:extraClrScheme>
      <a:clrScheme name="jd_ppt_blackyellow_template 1">
        <a:dk1>
          <a:srgbClr val="000000"/>
        </a:dk1>
        <a:lt1>
          <a:srgbClr val="FFFFFF"/>
        </a:lt1>
        <a:dk2>
          <a:srgbClr val="367C2B"/>
        </a:dk2>
        <a:lt2>
          <a:srgbClr val="CCCCCC"/>
        </a:lt2>
        <a:accent1>
          <a:srgbClr val="367C2B"/>
        </a:accent1>
        <a:accent2>
          <a:srgbClr val="FFDE00"/>
        </a:accent2>
        <a:accent3>
          <a:srgbClr val="FFFFFF"/>
        </a:accent3>
        <a:accent4>
          <a:srgbClr val="000000"/>
        </a:accent4>
        <a:accent5>
          <a:srgbClr val="AEBFAC"/>
        </a:accent5>
        <a:accent6>
          <a:srgbClr val="E7C900"/>
        </a:accent6>
        <a:hlink>
          <a:srgbClr val="367C2B"/>
        </a:hlink>
        <a:folHlink>
          <a:srgbClr val="367C2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_Widescreen_GY_BASIC_01-12-21" id="{56C8F36E-D8BE-6F41-AD09-1B5AC3DEE71E}" vid="{6F492159-2825-4646-87B7-25D851844D7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ACDAF28AC194DAE1610F43E84D0BA" ma:contentTypeVersion="15" ma:contentTypeDescription="Create a new document." ma:contentTypeScope="" ma:versionID="71f6b7ce9855b79cb977a72451781594">
  <xsd:schema xmlns:xsd="http://www.w3.org/2001/XMLSchema" xmlns:xs="http://www.w3.org/2001/XMLSchema" xmlns:p="http://schemas.microsoft.com/office/2006/metadata/properties" xmlns:ns2="5059292c-3f58-4b3c-93c9-c8a155d6bc4e" xmlns:ns3="33ea6bac-0aa1-433d-8f06-5064c57fe445" targetNamespace="http://schemas.microsoft.com/office/2006/metadata/properties" ma:root="true" ma:fieldsID="1d468ec3c1efb0a20f3a07b8d74b96fd" ns2:_="" ns3:_="">
    <xsd:import namespace="5059292c-3f58-4b3c-93c9-c8a155d6bc4e"/>
    <xsd:import namespace="33ea6bac-0aa1-433d-8f06-5064c57fe445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No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9292c-3f58-4b3c-93c9-c8a155d6bc4e" elementFormDefault="qualified">
    <xsd:import namespace="http://schemas.microsoft.com/office/2006/documentManagement/types"/>
    <xsd:import namespace="http://schemas.microsoft.com/office/infopath/2007/PartnerControls"/>
    <xsd:element name="Owner" ma:index="8" nillable="true" ma:displayName="Owner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Note" ma:index="9" nillable="true" ma:displayName="Note" ma:format="Dropdown" ma:internalName="Note">
      <xsd:simpleType>
        <xsd:restriction base="dms:Text">
          <xsd:maxLength value="255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ea6bac-0aa1-433d-8f06-5064c57fe445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5059292c-3f58-4b3c-93c9-c8a155d6bc4e">
      <UserInfo>
        <DisplayName/>
        <AccountId xsi:nil="true"/>
        <AccountType/>
      </UserInfo>
    </Owner>
    <Note xmlns="5059292c-3f58-4b3c-93c9-c8a155d6bc4e" xsi:nil="true"/>
  </documentManagement>
</p:properties>
</file>

<file path=customXml/itemProps1.xml><?xml version="1.0" encoding="utf-8"?>
<ds:datastoreItem xmlns:ds="http://schemas.openxmlformats.org/officeDocument/2006/customXml" ds:itemID="{EDE836FA-D228-4003-AF4F-43259BA88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A7CCE3-C172-4D73-9992-B26138F60A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59292c-3f58-4b3c-93c9-c8a155d6bc4e"/>
    <ds:schemaRef ds:uri="33ea6bac-0aa1-433d-8f06-5064c57fe4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525746-2791-44EA-8798-DC5EAEDAB800}">
  <ds:schemaRefs>
    <ds:schemaRef ds:uri="http://purl.org/dc/terms/"/>
    <ds:schemaRef ds:uri="http://purl.org/dc/elements/1.1/"/>
    <ds:schemaRef ds:uri="http://www.w3.org/XML/1998/namespace"/>
    <ds:schemaRef ds:uri="33ea6bac-0aa1-433d-8f06-5064c57fe445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059292c-3f58-4b3c-93c9-c8a155d6bc4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Presentation_Widescreen_GY_BASIC_01-12-21 (1)</Template>
  <TotalTime>297</TotalTime>
  <Words>252</Words>
  <Application>Microsoft Office PowerPoint</Application>
  <PresentationFormat>Custom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.AppleSystemUIFont</vt:lpstr>
      <vt:lpstr>Arial</vt:lpstr>
      <vt:lpstr>Arial</vt:lpstr>
      <vt:lpstr>Calibri</vt:lpstr>
      <vt:lpstr>Verdana</vt:lpstr>
      <vt:lpstr>John Deere Masterslide</vt:lpstr>
      <vt:lpstr>Field Boundary Detection</vt:lpstr>
      <vt:lpstr>Methods Description</vt:lpstr>
      <vt:lpstr>Metric: Cosine Similarity</vt:lpstr>
      <vt:lpstr>Metric: Cosine Similarity: 0.004</vt:lpstr>
      <vt:lpstr>Metric: Cosine Similarity: 0.003</vt:lpstr>
      <vt:lpstr>Metric: Cosine Similarity: 0.002</vt:lpstr>
      <vt:lpstr>Metric: Cosine Similarity: 0.001</vt:lpstr>
      <vt:lpstr>Metric: Cosine Similarity: 0.0005</vt:lpstr>
      <vt:lpstr>Metric: Euclidean Distance</vt:lpstr>
      <vt:lpstr>Metric: Euclidean Distance: 300</vt:lpstr>
      <vt:lpstr>Metric: Euclidean Distance: 250</vt:lpstr>
      <vt:lpstr>Metric: Euclidean Distance: 200</vt:lpstr>
      <vt:lpstr>Metric: Euclidean Distance: 150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Field Boundary Detection</dc:title>
  <dc:creator>Nascimento Eduardo G</dc:creator>
  <cp:lastModifiedBy>Nascimento Eduardo G</cp:lastModifiedBy>
  <cp:revision>1</cp:revision>
  <dcterms:created xsi:type="dcterms:W3CDTF">2022-06-28T20:18:00Z</dcterms:created>
  <dcterms:modified xsi:type="dcterms:W3CDTF">2022-06-29T01:15:12Z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0x010100EECACDAF28AC194DAE1610F43E84D0BA</vt:lpwstr>
  </property>
  <property fmtid="{D5CDD505-2E9C-101B-9397-08002B2CF9AE}" pid="3" name="MSIP_Label_6388fff8-b053-4fb1-90cd-f0bc93ae9791_Enabled">
    <vt:lpwstr>true</vt:lpwstr>
  </property>
  <property fmtid="{D5CDD505-2E9C-101B-9397-08002B2CF9AE}" pid="4" name="MSIP_Label_6388fff8-b053-4fb1-90cd-f0bc93ae9791_SetDate">
    <vt:lpwstr>2022-06-29T01:14:22Z</vt:lpwstr>
  </property>
  <property fmtid="{D5CDD505-2E9C-101B-9397-08002B2CF9AE}" pid="5" name="MSIP_Label_6388fff8-b053-4fb1-90cd-f0bc93ae9791_Method">
    <vt:lpwstr>Privileged</vt:lpwstr>
  </property>
  <property fmtid="{D5CDD505-2E9C-101B-9397-08002B2CF9AE}" pid="6" name="MSIP_Label_6388fff8-b053-4fb1-90cd-f0bc93ae9791_Name">
    <vt:lpwstr>Company Use</vt:lpwstr>
  </property>
  <property fmtid="{D5CDD505-2E9C-101B-9397-08002B2CF9AE}" pid="7" name="MSIP_Label_6388fff8-b053-4fb1-90cd-f0bc93ae9791_SiteId">
    <vt:lpwstr>39b03722-b836-496a-85ec-850f0957ca6b</vt:lpwstr>
  </property>
  <property fmtid="{D5CDD505-2E9C-101B-9397-08002B2CF9AE}" pid="8" name="MSIP_Label_6388fff8-b053-4fb1-90cd-f0bc93ae9791_ActionId">
    <vt:lpwstr>5fd20720-8c7e-4611-940a-994e7b8d4a20</vt:lpwstr>
  </property>
  <property fmtid="{D5CDD505-2E9C-101B-9397-08002B2CF9AE}" pid="9" name="MSIP_Label_6388fff8-b053-4fb1-90cd-f0bc93ae9791_ContentBits">
    <vt:lpwstr>2</vt:lpwstr>
  </property>
</Properties>
</file>